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18.02.2014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54311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18.02.2014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40425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18.02.2014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67157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18.02.2014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9790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18.02.2014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07054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18.02.2014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27653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18.02.2014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9505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18.02.2014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48765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18.02.2014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72263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18.02.2014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47525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18.02.2014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88169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CA5B-BAA9-4436-829D-DD139D11F76E}" type="datetimeFigureOut">
              <a:rPr lang="be-BY" smtClean="0"/>
              <a:t>18.02.2014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9996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8674116" cy="720080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Плеченогие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rachiopoda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be-BY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rybafish.umclidet.com/wp-content/uploads/5-3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34670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ybafish.umclidet.com/wp-content/uploads/4-3232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22" y="3068960"/>
            <a:ext cx="34670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186185"/>
              </p:ext>
            </p:extLst>
          </p:nvPr>
        </p:nvGraphicFramePr>
        <p:xfrm>
          <a:off x="289712" y="188640"/>
          <a:ext cx="8572501" cy="15841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00188"/>
                <a:gridCol w="5357813"/>
                <a:gridCol w="1714500"/>
              </a:tblGrid>
              <a:tr h="158417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439" marR="91439" marT="39471" marB="39471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Учреждение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0" eaLnBrk="1" latinLnBrk="0" hangingPunct="1"/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«Гомельский государственный университет 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0" eaLnBrk="1" latinLnBrk="0" hangingPunct="1"/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им. Франциска Скорины»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0" eaLnBrk="1" latinLnBrk="0" hangingPunct="1"/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Кафедра геологии и разведки  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0" eaLnBrk="1" latinLnBrk="0" hangingPunct="1"/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полезных ископаемых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 marL="91439" marR="91439" marT="39471" marB="39471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439" marR="91439" marT="39471" marB="39471"/>
                </a:tc>
              </a:tr>
            </a:tbl>
          </a:graphicData>
        </a:graphic>
      </p:graphicFrame>
      <p:pic>
        <p:nvPicPr>
          <p:cNvPr id="7" name="Picture 3" descr="F:\Кафедра Геологии и Разведки Полезных Ископаемых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8" y="188640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:\ГГУ Logo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727" y="188640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6564" y="6381328"/>
            <a:ext cx="141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Гомель 2014</a:t>
            </a:r>
            <a:endParaRPr lang="be-BY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5723" y="6248442"/>
            <a:ext cx="234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Ассистент Мележ Т.А.</a:t>
            </a:r>
            <a:endParaRPr lang="be-B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856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Внутреннее строение спинной створки</a:t>
            </a:r>
            <a:endParaRPr lang="be-BY" sz="4000" b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1" y="968534"/>
            <a:ext cx="8587954" cy="561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5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892" y="135281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Виды ручных аппаратов</a:t>
            </a:r>
            <a:endParaRPr lang="be-BY" sz="4000" b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52" y="836711"/>
            <a:ext cx="7556231" cy="583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9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43195"/>
              </p:ext>
            </p:extLst>
          </p:nvPr>
        </p:nvGraphicFramePr>
        <p:xfrm>
          <a:off x="179512" y="1772816"/>
          <a:ext cx="8784976" cy="33402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2488"/>
                <a:gridCol w="4392488"/>
              </a:tblGrid>
              <a:tr h="7200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Отличительные особенности спинной и брюшной створок</a:t>
                      </a:r>
                      <a:endParaRPr lang="be-BY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e-BY" dirty="0"/>
                    </a:p>
                  </a:txBody>
                  <a:tcPr/>
                </a:tc>
              </a:tr>
              <a:tr h="52403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Спинная створка</a:t>
                      </a:r>
                      <a:endParaRPr lang="be-B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Брюшная створка</a:t>
                      </a:r>
                      <a:endParaRPr lang="be-BY" sz="2400" b="1" dirty="0"/>
                    </a:p>
                  </a:txBody>
                  <a:tcPr/>
                </a:tc>
              </a:tr>
              <a:tr h="52403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 макушка ниже</a:t>
                      </a:r>
                      <a:endParaRPr lang="be-B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 макушка выше</a:t>
                      </a:r>
                      <a:endParaRPr lang="be-BY" sz="2400" b="1" dirty="0"/>
                    </a:p>
                  </a:txBody>
                  <a:tcPr/>
                </a:tc>
              </a:tr>
              <a:tr h="52403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 нет зубов</a:t>
                      </a:r>
                      <a:endParaRPr lang="be-B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 есть зубы</a:t>
                      </a:r>
                      <a:endParaRPr lang="be-BY" sz="2400" b="1" dirty="0"/>
                    </a:p>
                  </a:txBody>
                  <a:tcPr/>
                </a:tc>
              </a:tr>
              <a:tr h="52403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 есть ручной аппарат</a:t>
                      </a:r>
                      <a:endParaRPr lang="be-B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 ручной аппарат</a:t>
                      </a:r>
                      <a:r>
                        <a:rPr lang="ru-RU" sz="2400" b="1" baseline="0" dirty="0" smtClean="0"/>
                        <a:t> отсутствует</a:t>
                      </a:r>
                      <a:endParaRPr lang="be-BY" sz="2400" b="1" dirty="0"/>
                    </a:p>
                  </a:txBody>
                  <a:tcPr/>
                </a:tc>
              </a:tr>
              <a:tr h="52403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 есть седло</a:t>
                      </a:r>
                      <a:endParaRPr lang="be-B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 есть синус</a:t>
                      </a:r>
                      <a:endParaRPr lang="be-BY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5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cap="small" dirty="0" err="1">
                <a:solidFill>
                  <a:schemeClr val="bg1"/>
                </a:solidFill>
              </a:rPr>
              <a:t>B</a:t>
            </a:r>
            <a:r>
              <a:rPr lang="en-US" sz="3600" b="1" i="1" dirty="0" err="1">
                <a:solidFill>
                  <a:schemeClr val="bg1"/>
                </a:solidFill>
              </a:rPr>
              <a:t>rachiopoda</a:t>
            </a:r>
            <a:endParaRPr lang="be-BY" sz="3600" b="1" dirty="0">
              <a:solidFill>
                <a:schemeClr val="bg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8421905">
            <a:off x="2309859" y="1451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1" name="Стрелка вправо 10"/>
          <p:cNvSpPr/>
          <p:nvPr/>
        </p:nvSpPr>
        <p:spPr>
          <a:xfrm rot="2662965">
            <a:off x="5826045" y="14113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159472"/>
            <a:ext cx="3868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Класс </a:t>
            </a:r>
            <a:r>
              <a:rPr lang="en-US" sz="2000" b="1" i="1" dirty="0" err="1">
                <a:solidFill>
                  <a:schemeClr val="bg1"/>
                </a:solidFill>
              </a:rPr>
              <a:t>Inarticulata</a:t>
            </a:r>
            <a:r>
              <a:rPr lang="ru-RU" sz="2000" b="1" i="1" dirty="0">
                <a:solidFill>
                  <a:schemeClr val="bg1"/>
                </a:solidFill>
              </a:rPr>
              <a:t> (</a:t>
            </a:r>
            <a:r>
              <a:rPr lang="ru-RU" sz="2000" b="1" i="1" dirty="0" err="1">
                <a:solidFill>
                  <a:schemeClr val="bg1"/>
                </a:solidFill>
              </a:rPr>
              <a:t>беззамковые</a:t>
            </a:r>
            <a:r>
              <a:rPr lang="ru-RU" sz="2000" b="1" i="1" dirty="0">
                <a:solidFill>
                  <a:schemeClr val="bg1"/>
                </a:solidFill>
              </a:rPr>
              <a:t>) </a:t>
            </a:r>
            <a:endParaRPr lang="be-BY" sz="2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83643" y="2159472"/>
            <a:ext cx="3314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Класс </a:t>
            </a:r>
            <a:r>
              <a:rPr lang="en-US" sz="2000" b="1" i="1" dirty="0" err="1">
                <a:solidFill>
                  <a:schemeClr val="bg1"/>
                </a:solidFill>
              </a:rPr>
              <a:t>Arti</a:t>
            </a:r>
            <a:r>
              <a:rPr lang="ru-RU" sz="2000" b="1" i="1" dirty="0">
                <a:solidFill>
                  <a:schemeClr val="bg1"/>
                </a:solidFill>
              </a:rPr>
              <a:t>с</a:t>
            </a:r>
            <a:r>
              <a:rPr lang="en-US" sz="2000" b="1" i="1" dirty="0" err="1">
                <a:solidFill>
                  <a:schemeClr val="bg1"/>
                </a:solidFill>
              </a:rPr>
              <a:t>ulata</a:t>
            </a:r>
            <a:r>
              <a:rPr lang="ru-RU" sz="2000" b="1" i="1" dirty="0">
                <a:solidFill>
                  <a:schemeClr val="bg1"/>
                </a:solidFill>
              </a:rPr>
              <a:t> (замковые)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endParaRPr lang="be-BY" sz="20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school-collection.edu.ru/dlrstore-wrapper/ea77377e-595c-4081-a762-cbf763804934/image/Obolu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0364" r="3667" b="20894"/>
          <a:stretch/>
        </p:blipFill>
        <p:spPr bwMode="auto">
          <a:xfrm>
            <a:off x="914853" y="3170585"/>
            <a:ext cx="2251953" cy="152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27584" y="3209516"/>
            <a:ext cx="998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p. </a:t>
            </a:r>
            <a:r>
              <a:rPr lang="en-US" sz="1600" b="1" dirty="0" err="1" smtClean="0">
                <a:solidFill>
                  <a:schemeClr val="bg1"/>
                </a:solidFill>
              </a:rPr>
              <a:t>Obolus</a:t>
            </a:r>
            <a:endParaRPr lang="be-BY" sz="1600" b="1" dirty="0">
              <a:solidFill>
                <a:schemeClr val="bg1"/>
              </a:solidFill>
            </a:endParaRPr>
          </a:p>
        </p:txBody>
      </p:sp>
      <p:pic>
        <p:nvPicPr>
          <p:cNvPr id="10244" name="Picture 4" descr="Брахиоподы, мел, Craniida, Crania, Crania craniolar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5" t="21335" b="19834"/>
          <a:stretch/>
        </p:blipFill>
        <p:spPr bwMode="auto">
          <a:xfrm>
            <a:off x="487384" y="4859074"/>
            <a:ext cx="3095892" cy="170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07980" y="485907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p. Crania </a:t>
            </a:r>
            <a:endParaRPr lang="be-BY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83063" y="2524254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Отряд </a:t>
            </a:r>
            <a:r>
              <a:rPr lang="en-US" b="1" dirty="0" err="1" smtClean="0">
                <a:solidFill>
                  <a:schemeClr val="bg1"/>
                </a:solidFill>
              </a:rPr>
              <a:t>Lingulida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Отряд </a:t>
            </a:r>
            <a:r>
              <a:rPr lang="en-US" b="1" dirty="0" err="1" smtClean="0">
                <a:solidFill>
                  <a:schemeClr val="bg1"/>
                </a:solidFill>
              </a:rPr>
              <a:t>Craniida</a:t>
            </a:r>
            <a:endParaRPr lang="be-BY" b="1" dirty="0">
              <a:solidFill>
                <a:schemeClr val="bg1"/>
              </a:solidFill>
            </a:endParaRPr>
          </a:p>
        </p:txBody>
      </p:sp>
      <p:pic>
        <p:nvPicPr>
          <p:cNvPr id="10246" name="Picture 6" descr="http://school-collection.edu.ru/dlrstore-wrapper/cb7af6d0-887c-4430-a8b6-96994f7a3c0f/image/Gigantoprodukt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750" y="2559582"/>
            <a:ext cx="2102001" cy="179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755306" y="3044887"/>
            <a:ext cx="1950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Р. </a:t>
            </a:r>
            <a:r>
              <a:rPr lang="en-US" sz="1600" b="1" dirty="0" err="1" smtClean="0">
                <a:solidFill>
                  <a:schemeClr val="bg1"/>
                </a:solidFill>
              </a:rPr>
              <a:t>Gigantoproductus</a:t>
            </a:r>
            <a:endParaRPr lang="be-BY" sz="1600" dirty="0">
              <a:solidFill>
                <a:schemeClr val="bg1"/>
              </a:solidFill>
            </a:endParaRPr>
          </a:p>
        </p:txBody>
      </p:sp>
      <p:pic>
        <p:nvPicPr>
          <p:cNvPr id="10248" name="Picture 8" descr="http://school-collection.edu.ru/dlrstore-wrapper/42b7466d-9122-4cc8-bb2d-3b22a41c4303/image/Platistrofiy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5371" r="14315" b="8645"/>
          <a:stretch/>
        </p:blipFill>
        <p:spPr bwMode="auto">
          <a:xfrm>
            <a:off x="4539528" y="4692688"/>
            <a:ext cx="2096147" cy="18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878159" y="5397426"/>
            <a:ext cx="172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Р. </a:t>
            </a:r>
            <a:r>
              <a:rPr lang="en-US" b="1" dirty="0" err="1" smtClean="0">
                <a:solidFill>
                  <a:schemeClr val="bg1"/>
                </a:solidFill>
              </a:rPr>
              <a:t>Platystrophia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be-B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804396"/>
              </p:ext>
            </p:extLst>
          </p:nvPr>
        </p:nvGraphicFramePr>
        <p:xfrm>
          <a:off x="251520" y="929045"/>
          <a:ext cx="8640960" cy="52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Подкласс</a:t>
                      </a:r>
                      <a:endParaRPr lang="be-BY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Отряд</a:t>
                      </a:r>
                      <a:endParaRPr lang="be-BY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906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Orthata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кембрий -ныне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be-B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Orthida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Pentamerida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Rhynchonellida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be-BY" sz="2400" dirty="0"/>
                    </a:p>
                  </a:txBody>
                  <a:tcPr/>
                </a:tc>
              </a:tr>
              <a:tr h="7042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Strophomenata</a:t>
                      </a:r>
                      <a:endParaRPr lang="ru-RU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</a:rPr>
                        <a:t>ордовик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-юра)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be-B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Strophomenida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Chonetida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Productida</a:t>
                      </a:r>
                      <a:endParaRPr lang="be-BY" sz="2400" dirty="0" smtClean="0">
                        <a:effectLst/>
                      </a:endParaRPr>
                    </a:p>
                    <a:p>
                      <a:pPr algn="ctr"/>
                      <a:endParaRPr lang="be-BY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Spiriferata</a:t>
                      </a:r>
                      <a:endParaRPr lang="ru-RU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(средний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</a:rPr>
                        <a:t>ордовик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-юра)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be-B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Atrypida</a:t>
                      </a:r>
                      <a:r>
                        <a:rPr lang="en-US" sz="2400" b="1" dirty="0" smtClean="0"/>
                        <a:t>, </a:t>
                      </a:r>
                      <a:r>
                        <a:rPr lang="en-US" sz="2400" b="1" dirty="0" err="1" smtClean="0"/>
                        <a:t>Spiriferida</a:t>
                      </a:r>
                      <a:r>
                        <a:rPr lang="en-US" sz="2400" b="1" dirty="0" smtClean="0"/>
                        <a:t>, </a:t>
                      </a:r>
                      <a:r>
                        <a:rPr lang="en-US" sz="2400" b="1" dirty="0" err="1" smtClean="0"/>
                        <a:t>Athyridida</a:t>
                      </a:r>
                      <a:endParaRPr lang="be-BY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Terebratulata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/>
                        <a:t>(девон -ныне)</a:t>
                      </a:r>
                      <a:endParaRPr lang="be-B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Terebratulida</a:t>
                      </a:r>
                      <a:endParaRPr lang="be-BY" sz="2400" dirty="0" smtClean="0">
                        <a:effectLst/>
                      </a:endParaRPr>
                    </a:p>
                    <a:p>
                      <a:pPr algn="ctr"/>
                      <a:endParaRPr lang="be-BY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90381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Систематика Класс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Arti</a:t>
            </a:r>
            <a:r>
              <a:rPr lang="ru-RU" sz="2400" b="1" i="1" dirty="0" smtClean="0">
                <a:solidFill>
                  <a:srgbClr val="FFFF00"/>
                </a:solidFill>
              </a:rPr>
              <a:t>с</a:t>
            </a:r>
            <a:r>
              <a:rPr lang="en-US" sz="2400" b="1" i="1" dirty="0" err="1" smtClean="0">
                <a:solidFill>
                  <a:srgbClr val="FFFF00"/>
                </a:solidFill>
              </a:rPr>
              <a:t>ulata</a:t>
            </a:r>
            <a:r>
              <a:rPr lang="ru-RU" sz="2400" b="1" i="1" dirty="0" smtClean="0">
                <a:solidFill>
                  <a:srgbClr val="FFFF00"/>
                </a:solidFill>
              </a:rPr>
              <a:t> (замковые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брахиоподы</a:t>
            </a:r>
            <a:r>
              <a:rPr lang="ru-RU" sz="2400" b="1" i="1" dirty="0" smtClean="0">
                <a:solidFill>
                  <a:srgbClr val="FFFF00"/>
                </a:solidFill>
              </a:rPr>
              <a:t>) </a:t>
            </a:r>
            <a:endParaRPr lang="be-BY" sz="2400" b="1" i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 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7767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004" y="0"/>
            <a:ext cx="5663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жизни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брахиопод</a:t>
            </a:r>
            <a:endParaRPr lang="be-BY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74642"/>
            <a:ext cx="7560840" cy="60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Брахиоподы, девон, Cyrtospirifer, лофофор, Spiriferida, ручной аппара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4914" r="4696" b="5828"/>
          <a:stretch/>
        </p:blipFill>
        <p:spPr bwMode="auto">
          <a:xfrm>
            <a:off x="1682713" y="476669"/>
            <a:ext cx="5930398" cy="582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5784" y="315953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p. </a:t>
            </a:r>
            <a:r>
              <a:rPr lang="en-US" sz="2400" b="1" dirty="0" err="1" smtClean="0">
                <a:solidFill>
                  <a:schemeClr val="bg1"/>
                </a:solidFill>
              </a:rPr>
              <a:t>Cyrtospirifer</a:t>
            </a:r>
            <a:endParaRPr lang="be-BY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рахиоподы, юра, Франция, Spiriferina, ручной аппарат, Spiriferina pingu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8936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9" y="5157192"/>
            <a:ext cx="8489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p. </a:t>
            </a:r>
            <a:r>
              <a:rPr lang="en-US" sz="3200" b="1" dirty="0" err="1" smtClean="0">
                <a:solidFill>
                  <a:schemeClr val="bg1"/>
                </a:solidFill>
              </a:rPr>
              <a:t>Spirifirina</a:t>
            </a:r>
            <a:r>
              <a:rPr lang="en-US" sz="3200" b="1" dirty="0" smtClean="0">
                <a:solidFill>
                  <a:schemeClr val="bg1"/>
                </a:solidFill>
              </a:rPr>
              <a:t> (J</a:t>
            </a:r>
            <a:r>
              <a:rPr lang="ru-RU" sz="3200" b="1" dirty="0" smtClean="0">
                <a:solidFill>
                  <a:schemeClr val="bg1"/>
                </a:solidFill>
              </a:rPr>
              <a:t>, Франция</a:t>
            </a:r>
            <a:r>
              <a:rPr lang="en-US" sz="3200" b="1" dirty="0" smtClean="0">
                <a:solidFill>
                  <a:schemeClr val="bg1"/>
                </a:solidFill>
              </a:rPr>
              <a:t>)</a:t>
            </a:r>
            <a:endParaRPr lang="be-BY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рахиоподы, девон, Cyrtospirifer, лофофор, Spiriferida, ручной аппар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507088" cy="635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8160" y="298706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p. </a:t>
            </a:r>
            <a:r>
              <a:rPr lang="en-US" sz="2800" b="1" dirty="0" err="1" smtClean="0">
                <a:solidFill>
                  <a:schemeClr val="bg1"/>
                </a:solidFill>
              </a:rPr>
              <a:t>Cyrtospirifer</a:t>
            </a:r>
            <a:endParaRPr lang="be-BY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StrophomenidCornulitidOrdovic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3923928" cy="334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172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p. </a:t>
            </a:r>
            <a:r>
              <a:rPr lang="en-US" b="1" dirty="0" err="1" smtClean="0">
                <a:solidFill>
                  <a:schemeClr val="bg1"/>
                </a:solidFill>
              </a:rPr>
              <a:t>Strophomena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388" name="Picture 4" descr="http://www.evolbiol.ru/pictures/brach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r="4571"/>
          <a:stretch/>
        </p:blipFill>
        <p:spPr bwMode="auto">
          <a:xfrm>
            <a:off x="4537133" y="116631"/>
            <a:ext cx="4006367" cy="334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1789" y="332656"/>
            <a:ext cx="176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p. </a:t>
            </a:r>
            <a:r>
              <a:rPr lang="en-US" b="1" dirty="0" err="1" smtClean="0">
                <a:solidFill>
                  <a:schemeClr val="bg1"/>
                </a:solidFill>
              </a:rPr>
              <a:t>Mucrospirifer</a:t>
            </a:r>
            <a:endParaRPr lang="be-BY" dirty="0">
              <a:solidFill>
                <a:schemeClr val="bg1"/>
              </a:solidFill>
            </a:endParaRPr>
          </a:p>
        </p:txBody>
      </p:sp>
      <p:pic>
        <p:nvPicPr>
          <p:cNvPr id="16390" name="Picture 6" descr="File:PlatystrophiaOrdovici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955150" cy="31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" y="3682134"/>
            <a:ext cx="168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p. </a:t>
            </a:r>
            <a:r>
              <a:rPr lang="en-US" b="1" dirty="0" err="1" smtClean="0"/>
              <a:t>Platystrophia</a:t>
            </a:r>
            <a:endParaRPr lang="en-US" b="1" dirty="0"/>
          </a:p>
        </p:txBody>
      </p:sp>
      <p:pic>
        <p:nvPicPr>
          <p:cNvPr id="16392" name="Picture 8" descr="http://school-collection.edu.ru/dlrstore-wrapper/f5272596-b99b-4360-bb15-11bbcf8a7d47/image/Orti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1" b="17908"/>
          <a:stretch/>
        </p:blipFill>
        <p:spPr bwMode="auto">
          <a:xfrm>
            <a:off x="4830005" y="3716218"/>
            <a:ext cx="3523729" cy="297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4048" y="3862967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p. </a:t>
            </a:r>
            <a:r>
              <a:rPr lang="en-US" b="1" dirty="0" err="1" smtClean="0">
                <a:solidFill>
                  <a:schemeClr val="bg1"/>
                </a:solidFill>
              </a:rPr>
              <a:t>Orthis</a:t>
            </a:r>
            <a:r>
              <a:rPr lang="en-US" b="1" dirty="0"/>
              <a:t> 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3835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640960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b="1" i="1" dirty="0" err="1" smtClean="0">
                <a:solidFill>
                  <a:srgbClr val="FF0000"/>
                </a:solidFill>
              </a:rPr>
              <a:t>Плеченогие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– это только морские, преимущественно бентосные животные, занимающие промежуточное </a:t>
            </a:r>
            <a:r>
              <a:rPr lang="ru-RU" b="1" dirty="0" smtClean="0">
                <a:solidFill>
                  <a:schemeClr val="bg1"/>
                </a:solidFill>
              </a:rPr>
              <a:t>положение </a:t>
            </a:r>
            <a:r>
              <a:rPr lang="ru-RU" b="1" dirty="0">
                <a:solidFill>
                  <a:schemeClr val="bg1"/>
                </a:solidFill>
              </a:rPr>
              <a:t>между </a:t>
            </a:r>
            <a:r>
              <a:rPr lang="ru-RU" b="1" dirty="0" err="1">
                <a:solidFill>
                  <a:schemeClr val="bg1"/>
                </a:solidFill>
              </a:rPr>
              <a:t>первичноротыми</a:t>
            </a:r>
            <a:r>
              <a:rPr lang="ru-RU" b="1" dirty="0">
                <a:solidFill>
                  <a:schemeClr val="bg1"/>
                </a:solidFill>
              </a:rPr>
              <a:t> и </a:t>
            </a:r>
            <a:r>
              <a:rPr lang="ru-RU" b="1" dirty="0" err="1" smtClean="0">
                <a:solidFill>
                  <a:schemeClr val="bg1"/>
                </a:solidFill>
              </a:rPr>
              <a:t>вторичноротыми</a:t>
            </a:r>
            <a:r>
              <a:rPr lang="ru-RU" b="1" dirty="0" smtClean="0">
                <a:solidFill>
                  <a:schemeClr val="bg1"/>
                </a:solidFill>
              </a:rPr>
              <a:t> животными. </a:t>
            </a:r>
            <a:r>
              <a:rPr lang="ru-RU" b="1" dirty="0">
                <a:solidFill>
                  <a:schemeClr val="bg1"/>
                </a:solidFill>
              </a:rPr>
              <a:t>В настоящее время насчитывается порядка </a:t>
            </a:r>
            <a:r>
              <a:rPr lang="ru-RU" b="1" dirty="0" smtClean="0">
                <a:solidFill>
                  <a:schemeClr val="bg1"/>
                </a:solidFill>
              </a:rPr>
              <a:t>300 </a:t>
            </a:r>
            <a:r>
              <a:rPr lang="ru-RU" b="1" dirty="0">
                <a:solidFill>
                  <a:schemeClr val="bg1"/>
                </a:solidFill>
              </a:rPr>
              <a:t>видов, в то время как ископаемых описано свыше </a:t>
            </a:r>
            <a:r>
              <a:rPr lang="ru-RU" b="1" dirty="0" smtClean="0">
                <a:solidFill>
                  <a:schemeClr val="bg1"/>
                </a:solidFill>
              </a:rPr>
              <a:t>10000 </a:t>
            </a:r>
            <a:r>
              <a:rPr lang="ru-RU" b="1" dirty="0">
                <a:solidFill>
                  <a:schemeClr val="bg1"/>
                </a:solidFill>
              </a:rPr>
              <a:t>видов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  <a:p>
            <a:pPr indent="360000" algn="just"/>
            <a:r>
              <a:rPr lang="ru-RU" b="1" i="1" dirty="0" smtClean="0">
                <a:solidFill>
                  <a:srgbClr val="FF0000"/>
                </a:solidFill>
              </a:rPr>
              <a:t>Морфологические признаки.</a:t>
            </a:r>
          </a:p>
          <a:p>
            <a:pPr indent="360000" algn="just"/>
            <a:r>
              <a:rPr lang="ru-RU" b="1" dirty="0" smtClean="0">
                <a:solidFill>
                  <a:srgbClr val="FF0000"/>
                </a:solidFill>
              </a:rPr>
              <a:t>Скелет. </a:t>
            </a:r>
            <a:r>
              <a:rPr lang="ru-RU" b="1" dirty="0" smtClean="0">
                <a:solidFill>
                  <a:schemeClr val="bg1"/>
                </a:solidFill>
              </a:rPr>
              <a:t>Двустворчатая раковина с плоскостью симметрии, проходящей не между створками (как у моллюсков), а через макушки створок. Размеры — от 0,1 до 40 см в длину, средние размеры 3-5 см. Створки делятся на брюшную и спинную.</a:t>
            </a:r>
          </a:p>
          <a:p>
            <a:pPr indent="360000" algn="just"/>
            <a:r>
              <a:rPr lang="ru-RU" b="1" dirty="0" smtClean="0">
                <a:solidFill>
                  <a:srgbClr val="FF0000"/>
                </a:solidFill>
              </a:rPr>
              <a:t>Раковина. </a:t>
            </a:r>
            <a:r>
              <a:rPr lang="ru-RU" b="1" dirty="0" smtClean="0">
                <a:solidFill>
                  <a:schemeClr val="bg1"/>
                </a:solidFill>
              </a:rPr>
              <a:t>Полость раковины разделена поперечной перегородкой (диафрагмой) на две </a:t>
            </a:r>
            <a:r>
              <a:rPr lang="ru-RU" b="1" dirty="0" smtClean="0">
                <a:solidFill>
                  <a:schemeClr val="bg1"/>
                </a:solidFill>
              </a:rPr>
              <a:t>резко </a:t>
            </a:r>
            <a:r>
              <a:rPr lang="ru-RU" b="1" dirty="0" smtClean="0">
                <a:solidFill>
                  <a:schemeClr val="bg1"/>
                </a:solidFill>
              </a:rPr>
              <a:t>неравные части: большую переднюю и меньшую заднюю.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indent="360000" algn="just"/>
            <a:r>
              <a:rPr lang="ru-RU" b="1" smtClean="0">
                <a:solidFill>
                  <a:srgbClr val="FF0000"/>
                </a:solidFill>
              </a:rPr>
              <a:t>Состав раковины: </a:t>
            </a:r>
            <a:r>
              <a:rPr lang="ru-RU" b="1" dirty="0" smtClean="0">
                <a:solidFill>
                  <a:schemeClr val="bg1"/>
                </a:solidFill>
              </a:rPr>
              <a:t>минеральный (известковый), органический (хитиновый), смешанный (</a:t>
            </a:r>
            <a:r>
              <a:rPr lang="ru-RU" b="1" dirty="0" err="1" smtClean="0">
                <a:solidFill>
                  <a:schemeClr val="bg1"/>
                </a:solidFill>
              </a:rPr>
              <a:t>хитиново</a:t>
            </a:r>
            <a:r>
              <a:rPr lang="ru-RU" b="1" dirty="0" smtClean="0">
                <a:solidFill>
                  <a:schemeClr val="bg1"/>
                </a:solidFill>
              </a:rPr>
              <a:t>-фосфатный).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Наружная поверхность раковины гладкая или со скульптурой. Брюшная створка, как правило, крупнее спинной. </a:t>
            </a:r>
          </a:p>
          <a:p>
            <a:pPr indent="360000" algn="just"/>
            <a:r>
              <a:rPr lang="ru-RU" b="1" dirty="0" smtClean="0">
                <a:solidFill>
                  <a:schemeClr val="bg1"/>
                </a:solidFill>
              </a:rPr>
              <a:t>Под макушкой присутствуют или отсутствуют </a:t>
            </a:r>
            <a:r>
              <a:rPr lang="ru-RU" b="1" dirty="0" smtClean="0">
                <a:solidFill>
                  <a:srgbClr val="FF0000"/>
                </a:solidFill>
              </a:rPr>
              <a:t>зубы</a:t>
            </a:r>
            <a:r>
              <a:rPr lang="ru-RU" b="1" dirty="0" smtClean="0">
                <a:solidFill>
                  <a:schemeClr val="bg1"/>
                </a:solidFill>
              </a:rPr>
              <a:t>, присутствует или  отсутствует отверстие для  ножки. Оно треугольное (</a:t>
            </a:r>
            <a:r>
              <a:rPr lang="ru-RU" b="1" dirty="0" err="1" smtClean="0">
                <a:solidFill>
                  <a:schemeClr val="bg1"/>
                </a:solidFill>
              </a:rPr>
              <a:t>дельтирий</a:t>
            </a:r>
            <a:r>
              <a:rPr lang="ru-RU" b="1" dirty="0" smtClean="0">
                <a:solidFill>
                  <a:schemeClr val="bg1"/>
                </a:solidFill>
              </a:rPr>
              <a:t>) или круглое (</a:t>
            </a:r>
            <a:r>
              <a:rPr lang="ru-RU" b="1" dirty="0" err="1" smtClean="0">
                <a:solidFill>
                  <a:schemeClr val="bg1"/>
                </a:solidFill>
              </a:rPr>
              <a:t>форамен</a:t>
            </a:r>
            <a:r>
              <a:rPr lang="ru-RU" b="1" dirty="0" smtClean="0">
                <a:solidFill>
                  <a:schemeClr val="bg1"/>
                </a:solidFill>
              </a:rPr>
              <a:t>). Под  макушкой может обособляться плоская треугольная площадка — </a:t>
            </a:r>
            <a:r>
              <a:rPr lang="ru-RU" b="1" dirty="0" err="1" smtClean="0">
                <a:solidFill>
                  <a:schemeClr val="bg1"/>
                </a:solidFill>
              </a:rPr>
              <a:t>арея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pPr indent="360000" algn="just"/>
            <a:r>
              <a:rPr lang="ru-RU" b="1" dirty="0" smtClean="0">
                <a:solidFill>
                  <a:schemeClr val="bg1"/>
                </a:solidFill>
              </a:rPr>
              <a:t>У</a:t>
            </a:r>
            <a:r>
              <a:rPr lang="ru-RU" b="1" dirty="0">
                <a:solidFill>
                  <a:schemeClr val="bg1"/>
                </a:solidFill>
              </a:rPr>
              <a:t>  многих </a:t>
            </a:r>
            <a:r>
              <a:rPr lang="ru-RU" b="1" dirty="0" err="1">
                <a:solidFill>
                  <a:schemeClr val="bg1"/>
                </a:solidFill>
              </a:rPr>
              <a:t>брахиопод</a:t>
            </a:r>
            <a:r>
              <a:rPr lang="ru-RU" b="1" dirty="0">
                <a:solidFill>
                  <a:schemeClr val="bg1"/>
                </a:solidFill>
              </a:rPr>
              <a:t> имелся </a:t>
            </a:r>
            <a:r>
              <a:rPr lang="ru-RU" b="1" dirty="0">
                <a:solidFill>
                  <a:srgbClr val="FF0000"/>
                </a:solidFill>
              </a:rPr>
              <a:t>ручной аппарат</a:t>
            </a:r>
            <a:r>
              <a:rPr lang="ru-RU" b="1" dirty="0">
                <a:solidFill>
                  <a:schemeClr val="bg1"/>
                </a:solidFill>
              </a:rPr>
              <a:t>, к  которому прикреплялись мягкие руки. </a:t>
            </a:r>
            <a:r>
              <a:rPr lang="ru-RU" b="1" dirty="0" smtClean="0">
                <a:solidFill>
                  <a:schemeClr val="bg1"/>
                </a:solidFill>
              </a:rPr>
              <a:t>Его форма различная — крючковидная, </a:t>
            </a:r>
            <a:r>
              <a:rPr lang="ru-RU" b="1" dirty="0" err="1" smtClean="0">
                <a:solidFill>
                  <a:schemeClr val="bg1"/>
                </a:solidFill>
              </a:rPr>
              <a:t>пластиновидная</a:t>
            </a:r>
            <a:r>
              <a:rPr lang="ru-RU" b="1" dirty="0" smtClean="0">
                <a:solidFill>
                  <a:schemeClr val="bg1"/>
                </a:solidFill>
              </a:rPr>
              <a:t>, спиральная, петлевидная. На</a:t>
            </a:r>
            <a:r>
              <a:rPr lang="ru-RU" b="1" dirty="0">
                <a:solidFill>
                  <a:schemeClr val="bg1"/>
                </a:solidFill>
              </a:rPr>
              <a:t>  смычном крае этой створки обычно наблюдается замочный отросток и  две ямки, куда </a:t>
            </a:r>
            <a:r>
              <a:rPr lang="ru-RU" b="1" dirty="0" smtClean="0">
                <a:solidFill>
                  <a:schemeClr val="bg1"/>
                </a:solidFill>
              </a:rPr>
              <a:t>входят </a:t>
            </a:r>
            <a:r>
              <a:rPr lang="ru-RU" b="1" dirty="0">
                <a:solidFill>
                  <a:schemeClr val="bg1"/>
                </a:solidFill>
              </a:rPr>
              <a:t>зубы брюшной створки (= замок), благодаря чему осуществляется жесткое крепление </a:t>
            </a:r>
            <a:r>
              <a:rPr lang="ru-RU" b="1" dirty="0" smtClean="0">
                <a:solidFill>
                  <a:schemeClr val="bg1"/>
                </a:solidFill>
              </a:rPr>
              <a:t>створок</a:t>
            </a:r>
            <a:endParaRPr lang="be-BY" dirty="0" smtClean="0">
              <a:solidFill>
                <a:schemeClr val="bg1"/>
              </a:solidFill>
              <a:effectLst/>
            </a:endParaRPr>
          </a:p>
          <a:p>
            <a:pPr indent="360000"/>
            <a:r>
              <a:rPr lang="ru-RU" b="1" dirty="0">
                <a:solidFill>
                  <a:schemeClr val="bg1"/>
                </a:solidFill>
              </a:rPr>
              <a:t>Образ жизни. Бентос </a:t>
            </a:r>
            <a:r>
              <a:rPr lang="ru-RU" b="1" dirty="0" smtClean="0">
                <a:solidFill>
                  <a:schemeClr val="bg1"/>
                </a:solidFill>
              </a:rPr>
              <a:t>прикрепленный</a:t>
            </a:r>
            <a:r>
              <a:rPr lang="ru-RU" b="1" dirty="0" smtClean="0"/>
              <a:t>.</a:t>
            </a:r>
            <a:endParaRPr lang="be-BY" dirty="0" smtClean="0">
              <a:effectLst/>
            </a:endParaRPr>
          </a:p>
          <a:p>
            <a:pPr indent="360000" algn="just"/>
            <a:endParaRPr lang="ru-RU" sz="1900" b="1" dirty="0" smtClean="0"/>
          </a:p>
        </p:txBody>
      </p:sp>
    </p:spTree>
    <p:extLst>
      <p:ext uri="{BB962C8B-B14F-4D97-AF65-F5344CB8AC3E}">
        <p14:creationId xmlns:p14="http://schemas.microsoft.com/office/powerpoint/2010/main" val="5074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Брахиопод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3"/>
          <a:stretch/>
        </p:blipFill>
        <p:spPr bwMode="auto">
          <a:xfrm>
            <a:off x="1750504" y="2221741"/>
            <a:ext cx="5715000" cy="376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20688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be-BY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420888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b="1" dirty="0"/>
              <a:t>Плита известняка с брахиоподами</a:t>
            </a:r>
          </a:p>
        </p:txBody>
      </p:sp>
    </p:spTree>
    <p:extLst>
      <p:ext uri="{BB962C8B-B14F-4D97-AF65-F5344CB8AC3E}">
        <p14:creationId xmlns:p14="http://schemas.microsoft.com/office/powerpoint/2010/main" val="8747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904875"/>
            <a:ext cx="74580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0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561975"/>
            <a:ext cx="7839075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0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6658"/>
            <a:ext cx="8309906" cy="60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4509120"/>
            <a:ext cx="2416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/>
              <a:t> </a:t>
            </a:r>
            <a:r>
              <a:rPr lang="en-US" sz="2800" b="1" i="1" dirty="0" smtClean="0"/>
              <a:t>p. </a:t>
            </a:r>
            <a:r>
              <a:rPr lang="en-US" sz="2800" b="1" i="1" dirty="0" err="1" smtClean="0"/>
              <a:t>Magellania</a:t>
            </a:r>
            <a:r>
              <a:rPr lang="en-US" sz="2800" b="1" i="1" dirty="0"/>
              <a:t> </a:t>
            </a:r>
            <a:endParaRPr lang="be-BY" sz="2800" dirty="0"/>
          </a:p>
        </p:txBody>
      </p:sp>
    </p:spTree>
    <p:extLst>
      <p:ext uri="{BB962C8B-B14F-4D97-AF65-F5344CB8AC3E}">
        <p14:creationId xmlns:p14="http://schemas.microsoft.com/office/powerpoint/2010/main" val="38161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565" y="70465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Строение раковин </a:t>
            </a:r>
            <a:r>
              <a:rPr lang="ru-RU" sz="4000" b="1" dirty="0" err="1" smtClean="0">
                <a:solidFill>
                  <a:srgbClr val="FFFF00"/>
                </a:solidFill>
              </a:rPr>
              <a:t>брахиопод</a:t>
            </a:r>
            <a:endParaRPr lang="be-BY" sz="40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5" y="691633"/>
            <a:ext cx="8640960" cy="605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9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15229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Внешняя скульптура раковин</a:t>
            </a:r>
            <a:endParaRPr lang="be-BY" sz="4000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1"/>
            <a:ext cx="7992888" cy="568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7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7260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Внутренне строение </a:t>
            </a:r>
            <a:r>
              <a:rPr lang="ru-RU" sz="4000" b="1" dirty="0" err="1" smtClean="0">
                <a:solidFill>
                  <a:srgbClr val="FFFF00"/>
                </a:solidFill>
              </a:rPr>
              <a:t>брахиопод</a:t>
            </a:r>
            <a:endParaRPr lang="be-BY" sz="4000" b="1" dirty="0">
              <a:solidFill>
                <a:srgbClr val="FFFF00"/>
              </a:solidFill>
            </a:endParaRPr>
          </a:p>
        </p:txBody>
      </p:sp>
      <p:pic>
        <p:nvPicPr>
          <p:cNvPr id="5" name="Picture 7" descr="Scan000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968534"/>
            <a:ext cx="4635500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0032" y="1772816"/>
            <a:ext cx="4104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</a:rPr>
              <a:t>1- ножка</a:t>
            </a: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</a:rPr>
              <a:t>2- мускулы-</a:t>
            </a:r>
            <a:r>
              <a:rPr lang="ru-RU" sz="3200" b="1" dirty="0" err="1">
                <a:solidFill>
                  <a:schemeClr val="bg1"/>
                </a:solidFill>
              </a:rPr>
              <a:t>замыкатели</a:t>
            </a:r>
            <a:endParaRPr lang="ru-RU" sz="3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</a:rPr>
              <a:t>3- ручной аппарат</a:t>
            </a: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</a:rPr>
              <a:t>4- </a:t>
            </a:r>
            <a:r>
              <a:rPr lang="ru-RU" sz="3200" b="1" dirty="0" err="1" smtClean="0">
                <a:solidFill>
                  <a:schemeClr val="bg1"/>
                </a:solidFill>
              </a:rPr>
              <a:t>лофофор</a:t>
            </a:r>
            <a:r>
              <a:rPr lang="ru-RU" sz="3200" b="1" dirty="0" smtClean="0">
                <a:solidFill>
                  <a:schemeClr val="bg1"/>
                </a:solidFill>
              </a:rPr>
              <a:t> – орган питания</a:t>
            </a:r>
            <a:endParaRPr lang="ru-RU" sz="4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</a:rPr>
              <a:t>5- створки </a:t>
            </a:r>
            <a:r>
              <a:rPr lang="ru-RU" sz="3200" b="1" dirty="0" smtClean="0">
                <a:solidFill>
                  <a:schemeClr val="bg1"/>
                </a:solidFill>
              </a:rPr>
              <a:t>раковины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27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Внутреннее строение брюшной створки</a:t>
            </a:r>
            <a:endParaRPr lang="be-BY" sz="4000" b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1" y="821796"/>
            <a:ext cx="872065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6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митрий Поняк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67D7B6-E40C-4C59-AB1A-6AFE74CF95EE}"/>
</file>

<file path=customXml/itemProps2.xml><?xml version="1.0" encoding="utf-8"?>
<ds:datastoreItem xmlns:ds="http://schemas.openxmlformats.org/officeDocument/2006/customXml" ds:itemID="{A28C5125-210C-425D-B1B1-43C4D4BDE666}"/>
</file>

<file path=customXml/itemProps3.xml><?xml version="1.0" encoding="utf-8"?>
<ds:datastoreItem xmlns:ds="http://schemas.openxmlformats.org/officeDocument/2006/customXml" ds:itemID="{6A5B22BB-1801-457F-88DD-8AC8F437754B}"/>
</file>

<file path=docProps/app.xml><?xml version="1.0" encoding="utf-8"?>
<Properties xmlns="http://schemas.openxmlformats.org/officeDocument/2006/extended-properties" xmlns:vt="http://schemas.openxmlformats.org/officeDocument/2006/docPropsVTypes">
  <Template>Дмитрий Поняков</Template>
  <TotalTime>193</TotalTime>
  <Words>259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Дмитрий Поняков</vt:lpstr>
      <vt:lpstr>Тип Плеченогие (Вrachiopoda)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Мележ</dc:creator>
  <cp:lastModifiedBy>Мележ</cp:lastModifiedBy>
  <cp:revision>24</cp:revision>
  <dcterms:created xsi:type="dcterms:W3CDTF">2014-02-18T16:42:03Z</dcterms:created>
  <dcterms:modified xsi:type="dcterms:W3CDTF">2014-02-18T19:57:36Z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